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9" r:id="rId1"/>
    <p:sldMasterId id="2147483677" r:id="rId2"/>
  </p:sldMasterIdLst>
  <p:notesMasterIdLst>
    <p:notesMasterId r:id="rId18"/>
  </p:notesMasterIdLst>
  <p:handoutMasterIdLst>
    <p:handoutMasterId r:id="rId19"/>
  </p:handoutMasterIdLst>
  <p:sldIdLst>
    <p:sldId id="291" r:id="rId3"/>
    <p:sldId id="290" r:id="rId4"/>
    <p:sldId id="306" r:id="rId5"/>
    <p:sldId id="314" r:id="rId6"/>
    <p:sldId id="310" r:id="rId7"/>
    <p:sldId id="315" r:id="rId8"/>
    <p:sldId id="316" r:id="rId9"/>
    <p:sldId id="308" r:id="rId10"/>
    <p:sldId id="307" r:id="rId11"/>
    <p:sldId id="298" r:id="rId12"/>
    <p:sldId id="312" r:id="rId13"/>
    <p:sldId id="280" r:id="rId14"/>
    <p:sldId id="303" r:id="rId15"/>
    <p:sldId id="301" r:id="rId16"/>
    <p:sldId id="313" r:id="rId17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6BA5"/>
    <a:srgbClr val="F9B03C"/>
    <a:srgbClr val="FBA10F"/>
    <a:srgbClr val="F8AF3A"/>
    <a:srgbClr val="CCE4F7"/>
    <a:srgbClr val="FFFFFF"/>
    <a:srgbClr val="FCAE2A"/>
    <a:srgbClr val="FDC457"/>
    <a:srgbClr val="FDC04E"/>
    <a:srgbClr val="F9B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-1188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ppt</a:t>
            </a:r>
            <a:r>
              <a:rPr lang="zh-CN" altLang="en-US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721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552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97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222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061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8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118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39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24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2024/1/25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9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第十二章 简单机械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830997"/>
          </a:xfrm>
        </p:spPr>
        <p:txBody>
          <a:bodyPr/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机械效率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225" y="-9939"/>
            <a:ext cx="5841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3082263" y="3258229"/>
            <a:ext cx="698247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31421" y="2989575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095475" y="620688"/>
            <a:ext cx="1104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-60000">
            <a:off x="3838553" y="1491705"/>
            <a:ext cx="792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8542" y="3141010"/>
            <a:ext cx="1572904" cy="658425"/>
            <a:chOff x="118542" y="795531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7156" y="4005120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4" name="TextBox 1"/>
          <p:cNvSpPr txBox="1">
            <a:spLocks noChangeArrowheads="1"/>
          </p:cNvSpPr>
          <p:nvPr/>
        </p:nvSpPr>
        <p:spPr bwMode="auto">
          <a:xfrm>
            <a:off x="3082263" y="582659"/>
            <a:ext cx="894806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关于机械效率的说法中正确的是    （      ）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．越省力的机械，效率越高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．做有用功越多的机械，效率越高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．做相同的功，额外功的值越小，效率越高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．做功越快的机械，效率越高</a:t>
            </a:r>
          </a:p>
        </p:txBody>
      </p:sp>
      <p:sp>
        <p:nvSpPr>
          <p:cNvPr id="55" name="Freeform 334"/>
          <p:cNvSpPr>
            <a:spLocks noEditPoints="1"/>
          </p:cNvSpPr>
          <p:nvPr/>
        </p:nvSpPr>
        <p:spPr bwMode="auto">
          <a:xfrm rot="10740000">
            <a:off x="6510209" y="1485889"/>
            <a:ext cx="648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grpSp>
        <p:nvGrpSpPr>
          <p:cNvPr id="3" name="组合 2"/>
          <p:cNvGrpSpPr/>
          <p:nvPr/>
        </p:nvGrpSpPr>
        <p:grpSpPr>
          <a:xfrm>
            <a:off x="4039938" y="3971533"/>
            <a:ext cx="3438612" cy="1064100"/>
            <a:chOff x="4039938" y="3971533"/>
            <a:chExt cx="3438612" cy="1064100"/>
          </a:xfrm>
        </p:grpSpPr>
        <p:grpSp>
          <p:nvGrpSpPr>
            <p:cNvPr id="2" name="组合 1"/>
            <p:cNvGrpSpPr/>
            <p:nvPr/>
          </p:nvGrpSpPr>
          <p:grpSpPr>
            <a:xfrm>
              <a:off x="4039938" y="3971533"/>
              <a:ext cx="1796019" cy="1064100"/>
              <a:chOff x="5845632" y="2626745"/>
              <a:chExt cx="1796019" cy="1064100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5845632" y="2917470"/>
                <a:ext cx="8002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ƞ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6435982" y="3167625"/>
                <a:ext cx="12056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en-US" sz="28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总</a:t>
                </a: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6380064" y="2626745"/>
                <a:ext cx="12056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en-US" sz="28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有</a:t>
                </a: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6325634" y="3179080"/>
                <a:ext cx="905433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9" name="文本框 78"/>
            <p:cNvSpPr txBox="1"/>
            <p:nvPr/>
          </p:nvSpPr>
          <p:spPr>
            <a:xfrm>
              <a:off x="5417906" y="4272575"/>
              <a:ext cx="800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772109" y="4512413"/>
              <a:ext cx="17064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altLang="en-US" sz="2800" b="1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有</a:t>
              </a: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+</a:t>
              </a:r>
              <a:r>
                <a:rPr lang="en-US" altLang="zh-CN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W</a:t>
              </a:r>
              <a:r>
                <a:rPr lang="zh-CN" altLang="en-US" sz="2800" b="1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额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140737" y="3971533"/>
              <a:ext cx="1205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altLang="en-US" sz="2800" b="1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有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5792390" y="4523868"/>
              <a:ext cx="14400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4" name="Freeform 334"/>
          <p:cNvSpPr>
            <a:spLocks noEditPoints="1"/>
          </p:cNvSpPr>
          <p:nvPr/>
        </p:nvSpPr>
        <p:spPr bwMode="auto">
          <a:xfrm rot="10740000">
            <a:off x="4209268" y="1891116"/>
            <a:ext cx="1260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90" name="Freeform 334"/>
          <p:cNvSpPr>
            <a:spLocks noEditPoints="1"/>
          </p:cNvSpPr>
          <p:nvPr/>
        </p:nvSpPr>
        <p:spPr bwMode="auto">
          <a:xfrm rot="10740000">
            <a:off x="7407913" y="1887525"/>
            <a:ext cx="648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08" name="Freeform 334"/>
          <p:cNvSpPr>
            <a:spLocks noEditPoints="1"/>
          </p:cNvSpPr>
          <p:nvPr/>
        </p:nvSpPr>
        <p:spPr bwMode="auto">
          <a:xfrm rot="10740000">
            <a:off x="3856355" y="2340798"/>
            <a:ext cx="1260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09" name="Freeform 334"/>
          <p:cNvSpPr>
            <a:spLocks noEditPoints="1"/>
          </p:cNvSpPr>
          <p:nvPr/>
        </p:nvSpPr>
        <p:spPr bwMode="auto">
          <a:xfrm rot="10740000">
            <a:off x="5625013" y="2321586"/>
            <a:ext cx="884659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10" name="Freeform 334"/>
          <p:cNvSpPr>
            <a:spLocks noEditPoints="1"/>
          </p:cNvSpPr>
          <p:nvPr/>
        </p:nvSpPr>
        <p:spPr bwMode="auto">
          <a:xfrm rot="10740000">
            <a:off x="7083521" y="2300678"/>
            <a:ext cx="648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11" name="Freeform 334"/>
          <p:cNvSpPr>
            <a:spLocks noEditPoints="1"/>
          </p:cNvSpPr>
          <p:nvPr/>
        </p:nvSpPr>
        <p:spPr bwMode="auto">
          <a:xfrm rot="10740000">
            <a:off x="8621772" y="2331586"/>
            <a:ext cx="648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12" name="Freeform 334"/>
          <p:cNvSpPr>
            <a:spLocks noEditPoints="1"/>
          </p:cNvSpPr>
          <p:nvPr/>
        </p:nvSpPr>
        <p:spPr bwMode="auto">
          <a:xfrm rot="10740000">
            <a:off x="3781219" y="2796603"/>
            <a:ext cx="1260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13" name="Freeform 334"/>
          <p:cNvSpPr>
            <a:spLocks noEditPoints="1"/>
          </p:cNvSpPr>
          <p:nvPr/>
        </p:nvSpPr>
        <p:spPr bwMode="auto">
          <a:xfrm rot="10740000">
            <a:off x="6759129" y="2755054"/>
            <a:ext cx="648000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0"/>
      <p:bldP spid="55" grpId="0" animBg="1"/>
      <p:bldP spid="84" grpId="0" animBg="1"/>
      <p:bldP spid="90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8542" y="3141010"/>
            <a:ext cx="1572904" cy="658425"/>
            <a:chOff x="118542" y="795531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7156" y="4005120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5" name="Text Box 82"/>
          <p:cNvSpPr txBox="1">
            <a:spLocks noChangeArrowheads="1"/>
          </p:cNvSpPr>
          <p:nvPr/>
        </p:nvSpPr>
        <p:spPr bwMode="auto">
          <a:xfrm>
            <a:off x="11019363" y="2264395"/>
            <a:ext cx="10873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 dirty="0">
                <a:solidFill>
                  <a:srgbClr val="99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=?</a:t>
            </a:r>
          </a:p>
          <a:p>
            <a:pPr eaLnBrk="1" hangingPunct="1"/>
            <a:r>
              <a:rPr lang="en-US" altLang="zh-CN" sz="2400" i="1" dirty="0">
                <a:solidFill>
                  <a:srgbClr val="99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990000"/>
                </a:solidFill>
                <a:latin typeface="Times New Roman" panose="02020603050405020304" pitchFamily="18" charset="0"/>
              </a:rPr>
              <a:t>=1m</a:t>
            </a:r>
          </a:p>
        </p:txBody>
      </p:sp>
      <p:sp>
        <p:nvSpPr>
          <p:cNvPr id="36" name="Text Box 87"/>
          <p:cNvSpPr txBox="1">
            <a:spLocks noChangeArrowheads="1"/>
          </p:cNvSpPr>
          <p:nvPr/>
        </p:nvSpPr>
        <p:spPr bwMode="auto">
          <a:xfrm>
            <a:off x="9981879" y="4022473"/>
            <a:ext cx="14751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i="1" dirty="0">
                <a:latin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latin typeface="Times New Roman" panose="02020603050405020304" pitchFamily="18" charset="0"/>
              </a:rPr>
              <a:t>物</a:t>
            </a:r>
            <a:r>
              <a:rPr lang="en-US" altLang="zh-CN" sz="2400" dirty="0">
                <a:latin typeface="Times New Roman" panose="02020603050405020304" pitchFamily="18" charset="0"/>
              </a:rPr>
              <a:t>=10 N</a:t>
            </a:r>
          </a:p>
          <a:p>
            <a:pPr eaLnBrk="1" hangingPunct="1"/>
            <a:r>
              <a:rPr lang="en-US" altLang="zh-CN" sz="2400" i="1" dirty="0">
                <a:latin typeface="Times New Roman" panose="02020603050405020304" pitchFamily="18" charset="0"/>
              </a:rPr>
              <a:t>h</a:t>
            </a:r>
            <a:r>
              <a:rPr lang="en-US" altLang="zh-CN" sz="2400" dirty="0">
                <a:latin typeface="Times New Roman" panose="02020603050405020304" pitchFamily="18" charset="0"/>
              </a:rPr>
              <a:t>=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2387" y="252103"/>
            <a:ext cx="7520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如图，忽略绳重和摩擦，用拉力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 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的重物匀速上升，绳子自由端移动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m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，动滑轮重力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求：（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）拉力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）物体上升的距离；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）有用功，总功，机械效率。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2315624" y="1869035"/>
            <a:ext cx="1543461" cy="2046058"/>
            <a:chOff x="2473113" y="5552926"/>
            <a:chExt cx="1543461" cy="2046058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3113" y="5552926"/>
              <a:ext cx="1543461" cy="2046058"/>
            </a:xfrm>
            <a:prstGeom prst="rect">
              <a:avLst/>
            </a:prstGeom>
          </p:spPr>
        </p:pic>
        <p:sp>
          <p:nvSpPr>
            <p:cNvPr id="100" name="矩形 99"/>
            <p:cNvSpPr/>
            <p:nvPr/>
          </p:nvSpPr>
          <p:spPr>
            <a:xfrm>
              <a:off x="2874536" y="6748859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pSp>
        <p:nvGrpSpPr>
          <p:cNvPr id="101" name="组合 100"/>
          <p:cNvGrpSpPr/>
          <p:nvPr/>
        </p:nvGrpSpPr>
        <p:grpSpPr>
          <a:xfrm rot="-60000">
            <a:off x="7790462" y="639526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05" name="组合 104"/>
          <p:cNvGrpSpPr/>
          <p:nvPr/>
        </p:nvGrpSpPr>
        <p:grpSpPr>
          <a:xfrm rot="-60000">
            <a:off x="5823962" y="1006451"/>
            <a:ext cx="64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08" name="组合 107"/>
          <p:cNvGrpSpPr/>
          <p:nvPr/>
        </p:nvGrpSpPr>
        <p:grpSpPr>
          <a:xfrm rot="-60000">
            <a:off x="8044378" y="1004657"/>
            <a:ext cx="64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052838" y="2488745"/>
            <a:ext cx="1610879" cy="369332"/>
            <a:chOff x="6292147" y="5248109"/>
            <a:chExt cx="1610879" cy="369332"/>
          </a:xfrm>
        </p:grpSpPr>
        <p:sp>
          <p:nvSpPr>
            <p:cNvPr id="119" name="椭圆 118"/>
            <p:cNvSpPr/>
            <p:nvPr/>
          </p:nvSpPr>
          <p:spPr>
            <a:xfrm>
              <a:off x="7815940" y="5352172"/>
              <a:ext cx="87086" cy="8708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6292147" y="5248109"/>
              <a:ext cx="1600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动滑轮</a:t>
              </a:r>
              <a:r>
                <a:rPr lang="en-US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+</a:t>
              </a: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物体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619254" y="2626401"/>
            <a:ext cx="772886" cy="824858"/>
            <a:chOff x="8109857" y="5384828"/>
            <a:chExt cx="772886" cy="824858"/>
          </a:xfrm>
        </p:grpSpPr>
        <p:cxnSp>
          <p:nvCxnSpPr>
            <p:cNvPr id="122" name="直接箭头连接符 121"/>
            <p:cNvCxnSpPr/>
            <p:nvPr/>
          </p:nvCxnSpPr>
          <p:spPr>
            <a:xfrm>
              <a:off x="8109857" y="5384828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122"/>
            <p:cNvSpPr txBox="1"/>
            <p:nvPr/>
          </p:nvSpPr>
          <p:spPr>
            <a:xfrm>
              <a:off x="8131752" y="5748021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总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619250" y="1815298"/>
            <a:ext cx="772890" cy="804477"/>
            <a:chOff x="8109853" y="4573725"/>
            <a:chExt cx="772890" cy="804477"/>
          </a:xfrm>
        </p:grpSpPr>
        <p:cxnSp>
          <p:nvCxnSpPr>
            <p:cNvPr id="125" name="直接箭头连接符 124"/>
            <p:cNvCxnSpPr/>
            <p:nvPr/>
          </p:nvCxnSpPr>
          <p:spPr>
            <a:xfrm flipV="1">
              <a:off x="8109853" y="4764344"/>
              <a:ext cx="0" cy="6138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文本框 125"/>
            <p:cNvSpPr txBox="1"/>
            <p:nvPr/>
          </p:nvSpPr>
          <p:spPr>
            <a:xfrm>
              <a:off x="8131752" y="4573725"/>
              <a:ext cx="750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303177" y="2255964"/>
            <a:ext cx="37124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因为重物匀速上升，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所以，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G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</a:t>
            </a:r>
            <a:endParaRPr lang="en-US" altLang="zh-CN" sz="2400" baseline="-25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63351" y="3497035"/>
            <a:ext cx="4263922" cy="987103"/>
            <a:chOff x="4025006" y="5145343"/>
            <a:chExt cx="4263922" cy="987103"/>
          </a:xfrm>
        </p:grpSpPr>
        <p:sp>
          <p:nvSpPr>
            <p:cNvPr id="10" name="矩形 9"/>
            <p:cNvSpPr/>
            <p:nvPr/>
          </p:nvSpPr>
          <p:spPr>
            <a:xfrm>
              <a:off x="4664813" y="5145343"/>
              <a:ext cx="1213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400" baseline="-25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025006" y="5415857"/>
              <a:ext cx="1769341" cy="461665"/>
              <a:chOff x="3918406" y="5166110"/>
              <a:chExt cx="1769341" cy="46166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918406" y="5166110"/>
                <a:ext cx="5453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endParaRPr lang="en-US" altLang="zh-CN" sz="2400" baseline="-25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" name="直接连接符 11"/>
              <p:cNvCxnSpPr>
                <a:stCxn id="8" idx="3"/>
              </p:cNvCxnSpPr>
              <p:nvPr/>
            </p:nvCxnSpPr>
            <p:spPr>
              <a:xfrm flipV="1">
                <a:off x="4463747" y="5396942"/>
                <a:ext cx="1224000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4988899" y="5670781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5844832" y="5418456"/>
              <a:ext cx="3577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6098351" y="5145343"/>
              <a:ext cx="134203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10N+ 2N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6635812" y="56466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  <p:cxnSp>
          <p:nvCxnSpPr>
            <p:cNvPr id="129" name="直接连接符 128"/>
            <p:cNvCxnSpPr/>
            <p:nvPr/>
          </p:nvCxnSpPr>
          <p:spPr>
            <a:xfrm flipV="1">
              <a:off x="6165831" y="5649860"/>
              <a:ext cx="1320010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矩形 129"/>
            <p:cNvSpPr/>
            <p:nvPr/>
          </p:nvSpPr>
          <p:spPr>
            <a:xfrm>
              <a:off x="7554432" y="5402894"/>
              <a:ext cx="7344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=6N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4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1003" y="264171"/>
            <a:ext cx="961626" cy="385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0719470" y="3219489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latin typeface="Times New Roman" panose="02020603050405020304" pitchFamily="18" charset="0"/>
              </a:rPr>
              <a:t>动</a:t>
            </a:r>
            <a:r>
              <a:rPr lang="en-US" altLang="zh-CN" sz="2400" dirty="0">
                <a:latin typeface="Times New Roman" panose="02020603050405020304" pitchFamily="18" charset="0"/>
              </a:rPr>
              <a:t>=2 N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59085" y="4258588"/>
            <a:ext cx="3084616" cy="924555"/>
            <a:chOff x="3939782" y="4890338"/>
            <a:chExt cx="3084616" cy="924555"/>
          </a:xfrm>
        </p:grpSpPr>
        <p:sp>
          <p:nvSpPr>
            <p:cNvPr id="131" name="矩形 130"/>
            <p:cNvSpPr/>
            <p:nvPr/>
          </p:nvSpPr>
          <p:spPr>
            <a:xfrm>
              <a:off x="3939782" y="5106135"/>
              <a:ext cx="5116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h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 flipV="1">
              <a:off x="4374005" y="5350908"/>
              <a:ext cx="648000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矩形 132"/>
            <p:cNvSpPr/>
            <p:nvPr/>
          </p:nvSpPr>
          <p:spPr>
            <a:xfrm>
              <a:off x="4542188" y="5353228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4563959" y="4901289"/>
              <a:ext cx="30489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</a:t>
              </a:r>
              <a:endParaRPr lang="zh-CN" altLang="en-US" i="1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993240" y="5106134"/>
              <a:ext cx="3577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 flipV="1">
              <a:off x="5268044" y="5339959"/>
              <a:ext cx="760256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矩形 135"/>
            <p:cNvSpPr/>
            <p:nvPr/>
          </p:nvSpPr>
          <p:spPr>
            <a:xfrm>
              <a:off x="5447107" y="534227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5349141" y="4890338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1m</a:t>
              </a:r>
              <a:endParaRPr lang="zh-CN" altLang="en-US" dirty="0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6043039" y="5120075"/>
              <a:ext cx="98135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=0.5m</a:t>
              </a:r>
              <a:endPara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726373" y="5149029"/>
            <a:ext cx="37144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G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=10N×0.5m=5J</a:t>
            </a:r>
            <a:endParaRPr lang="zh-CN" altLang="en-US" dirty="0"/>
          </a:p>
        </p:txBody>
      </p:sp>
      <p:sp>
        <p:nvSpPr>
          <p:cNvPr id="142" name="矩形 141"/>
          <p:cNvSpPr/>
          <p:nvPr/>
        </p:nvSpPr>
        <p:spPr>
          <a:xfrm>
            <a:off x="7663825" y="5149028"/>
            <a:ext cx="3055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=6N×1m=6J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3790104" y="5561152"/>
            <a:ext cx="3534082" cy="1002545"/>
            <a:chOff x="3637806" y="5884753"/>
            <a:chExt cx="3534082" cy="1002545"/>
          </a:xfrm>
        </p:grpSpPr>
        <p:grpSp>
          <p:nvGrpSpPr>
            <p:cNvPr id="22" name="组合 21"/>
            <p:cNvGrpSpPr/>
            <p:nvPr/>
          </p:nvGrpSpPr>
          <p:grpSpPr>
            <a:xfrm>
              <a:off x="3637806" y="5884753"/>
              <a:ext cx="1796019" cy="1002545"/>
              <a:chOff x="3551064" y="5808115"/>
              <a:chExt cx="1796019" cy="1002545"/>
            </a:xfrm>
          </p:grpSpPr>
          <p:sp>
            <p:nvSpPr>
              <p:cNvPr id="143" name="文本框 142"/>
              <p:cNvSpPr txBox="1"/>
              <p:nvPr/>
            </p:nvSpPr>
            <p:spPr>
              <a:xfrm>
                <a:off x="3551064" y="6098840"/>
                <a:ext cx="8002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ƞ</a:t>
                </a:r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4" name="文本框 143"/>
              <p:cNvSpPr txBox="1"/>
              <p:nvPr/>
            </p:nvSpPr>
            <p:spPr>
              <a:xfrm>
                <a:off x="4141414" y="6348995"/>
                <a:ext cx="12056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en-US" sz="2400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总</a:t>
                </a:r>
              </a:p>
            </p:txBody>
          </p:sp>
          <p:sp>
            <p:nvSpPr>
              <p:cNvPr id="145" name="文本框 144"/>
              <p:cNvSpPr txBox="1"/>
              <p:nvPr/>
            </p:nvSpPr>
            <p:spPr>
              <a:xfrm>
                <a:off x="4085496" y="5808115"/>
                <a:ext cx="12056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en-US" sz="2400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有</a:t>
                </a:r>
              </a:p>
            </p:txBody>
          </p:sp>
          <p:cxnSp>
            <p:nvCxnSpPr>
              <p:cNvPr id="146" name="直接连接符 145"/>
              <p:cNvCxnSpPr/>
              <p:nvPr/>
            </p:nvCxnSpPr>
            <p:spPr>
              <a:xfrm>
                <a:off x="4031066" y="6360450"/>
                <a:ext cx="905433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5049638" y="6206255"/>
              <a:ext cx="3577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5489917" y="6425633"/>
              <a:ext cx="12056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6J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5433999" y="5884753"/>
              <a:ext cx="12056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5J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>
              <a:off x="5379569" y="6437088"/>
              <a:ext cx="58978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0" name="矩形 149"/>
            <p:cNvSpPr/>
            <p:nvPr/>
          </p:nvSpPr>
          <p:spPr>
            <a:xfrm>
              <a:off x="6019008" y="6206255"/>
              <a:ext cx="11528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=83.3%</a:t>
              </a:r>
              <a:endPara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1" name="Text Box 16"/>
          <p:cNvSpPr txBox="1">
            <a:spLocks noChangeArrowheads="1"/>
          </p:cNvSpPr>
          <p:nvPr/>
        </p:nvSpPr>
        <p:spPr bwMode="auto">
          <a:xfrm>
            <a:off x="7476489" y="5798673"/>
            <a:ext cx="4482423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kumimoji="1"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6N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0.5m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W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5J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6J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ƞ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83.3%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901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5" grpId="0"/>
      <p:bldP spid="7" grpId="0"/>
      <p:bldP spid="21" grpId="0"/>
      <p:bldP spid="142" grpId="0"/>
      <p:bldP spid="1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31" y="5119170"/>
            <a:ext cx="1384672" cy="1701337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618514" y="688695"/>
            <a:ext cx="2297402" cy="5048645"/>
            <a:chOff x="3640300" y="641771"/>
            <a:chExt cx="2297402" cy="5785332"/>
          </a:xfrm>
        </p:grpSpPr>
        <p:sp>
          <p:nvSpPr>
            <p:cNvPr id="63" name="圆角矩形 62"/>
            <p:cNvSpPr/>
            <p:nvPr/>
          </p:nvSpPr>
          <p:spPr>
            <a:xfrm>
              <a:off x="4505753" y="3373547"/>
              <a:ext cx="1416076" cy="961590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机械</a:t>
              </a:r>
              <a:endPara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效率</a:t>
              </a:r>
              <a:endPara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4524222" y="641771"/>
              <a:ext cx="1413480" cy="1476664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有用功和</a:t>
              </a:r>
              <a:endPara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额外功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71641" y="5201302"/>
              <a:ext cx="1450188" cy="1225801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测定机械效率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640300" y="1384300"/>
              <a:ext cx="870026" cy="4414075"/>
              <a:chOff x="3790888" y="1236469"/>
              <a:chExt cx="870026" cy="4414075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202016" y="5631508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4191307" y="1236469"/>
                <a:ext cx="17994" cy="4414075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90888" y="3713738"/>
                <a:ext cx="870026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44" name="组合 43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8542" y="4005120"/>
            <a:ext cx="1572904" cy="658425"/>
            <a:chOff x="118542" y="795531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0965" y="3141010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2431586" y="2810573"/>
            <a:ext cx="1417920" cy="1127703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机械效率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918036" y="415898"/>
            <a:ext cx="5934230" cy="1994509"/>
            <a:chOff x="5918036" y="415898"/>
            <a:chExt cx="5934230" cy="1994509"/>
          </a:xfrm>
        </p:grpSpPr>
        <p:grpSp>
          <p:nvGrpSpPr>
            <p:cNvPr id="3" name="组合 2"/>
            <p:cNvGrpSpPr/>
            <p:nvPr/>
          </p:nvGrpSpPr>
          <p:grpSpPr>
            <a:xfrm>
              <a:off x="5918036" y="415898"/>
              <a:ext cx="5934230" cy="1493963"/>
              <a:chOff x="5918036" y="415898"/>
              <a:chExt cx="5934230" cy="1493963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5918036" y="415898"/>
                <a:ext cx="5934230" cy="884878"/>
                <a:chOff x="6230909" y="250242"/>
                <a:chExt cx="5934230" cy="884878"/>
              </a:xfrm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7076272" y="250242"/>
                  <a:ext cx="5088867" cy="486736"/>
                </a:xfrm>
                <a:prstGeom prst="roundRect">
                  <a:avLst/>
                </a:prstGeom>
                <a:noFill/>
                <a:ln w="28575" cmpd="sng">
                  <a:solidFill>
                    <a:srgbClr val="026BA5"/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lvl="0">
                    <a:lnSpc>
                      <a:spcPct val="114000"/>
                    </a:lnSpc>
                    <a:buClrTx/>
                    <a:buSzTx/>
                    <a:buFontTx/>
                  </a:pPr>
                  <a:r>
                    <a:rPr lang="zh-CN" altLang="en-US" sz="2000" dirty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有用功：直接对物体所做的功（工作目的）</a:t>
                  </a:r>
                </a:p>
              </p:txBody>
            </p:sp>
            <p:cxnSp>
              <p:nvCxnSpPr>
                <p:cNvPr id="8" name="直接箭头连接符 7"/>
                <p:cNvCxnSpPr/>
                <p:nvPr/>
              </p:nvCxnSpPr>
              <p:spPr>
                <a:xfrm flipV="1">
                  <a:off x="6230909" y="1121801"/>
                  <a:ext cx="751609" cy="13319"/>
                </a:xfrm>
                <a:prstGeom prst="straightConnector1">
                  <a:avLst/>
                </a:prstGeom>
                <a:ln w="28575">
                  <a:solidFill>
                    <a:srgbClr val="026BA5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" name="组合 1"/>
              <p:cNvGrpSpPr/>
              <p:nvPr/>
            </p:nvGrpSpPr>
            <p:grpSpPr>
              <a:xfrm>
                <a:off x="6221314" y="652916"/>
                <a:ext cx="451506" cy="1256945"/>
                <a:chOff x="6778303" y="2810055"/>
                <a:chExt cx="451506" cy="1256945"/>
              </a:xfrm>
            </p:grpSpPr>
            <p:cxnSp>
              <p:nvCxnSpPr>
                <p:cNvPr id="50" name="直接箭头连接符 49"/>
                <p:cNvCxnSpPr/>
                <p:nvPr/>
              </p:nvCxnSpPr>
              <p:spPr>
                <a:xfrm>
                  <a:off x="6778303" y="2816405"/>
                  <a:ext cx="448331" cy="0"/>
                </a:xfrm>
                <a:prstGeom prst="straightConnector1">
                  <a:avLst/>
                </a:prstGeom>
                <a:ln w="28575">
                  <a:solidFill>
                    <a:srgbClr val="026BA5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箭头连接符 54"/>
                <p:cNvCxnSpPr/>
                <p:nvPr/>
              </p:nvCxnSpPr>
              <p:spPr>
                <a:xfrm>
                  <a:off x="6781478" y="4053324"/>
                  <a:ext cx="448331" cy="0"/>
                </a:xfrm>
                <a:prstGeom prst="straightConnector1">
                  <a:avLst/>
                </a:prstGeom>
                <a:ln w="28575">
                  <a:solidFill>
                    <a:srgbClr val="026BA5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6791003" y="2810055"/>
                  <a:ext cx="0" cy="1256945"/>
                </a:xfrm>
                <a:prstGeom prst="line">
                  <a:avLst/>
                </a:prstGeom>
                <a:ln w="28575">
                  <a:solidFill>
                    <a:srgbClr val="026BA5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9" name="圆角矩形 58"/>
            <p:cNvSpPr/>
            <p:nvPr/>
          </p:nvSpPr>
          <p:spPr>
            <a:xfrm>
              <a:off x="6763398" y="1057133"/>
              <a:ext cx="5088867" cy="486736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总功：利用机械所做的功（实际付出）</a:t>
              </a: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763398" y="1677517"/>
              <a:ext cx="5088867" cy="73289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额外功：由于机械自重和摩擦等因素影响，</a:t>
              </a:r>
            </a:p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            而不得不做的功（无用付出）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32298" y="2554450"/>
            <a:ext cx="6121564" cy="1687834"/>
            <a:chOff x="5918036" y="2325654"/>
            <a:chExt cx="6121564" cy="1687834"/>
          </a:xfrm>
        </p:grpSpPr>
        <p:grpSp>
          <p:nvGrpSpPr>
            <p:cNvPr id="23" name="组合 22"/>
            <p:cNvGrpSpPr/>
            <p:nvPr/>
          </p:nvGrpSpPr>
          <p:grpSpPr>
            <a:xfrm>
              <a:off x="5918036" y="2325654"/>
              <a:ext cx="6121564" cy="1509054"/>
              <a:chOff x="6771988" y="2371707"/>
              <a:chExt cx="6121564" cy="1509054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7757742" y="2371707"/>
                <a:ext cx="5135810" cy="535967"/>
              </a:xfrm>
              <a:prstGeom prst="roundRect">
                <a:avLst/>
              </a:prstGeom>
              <a:noFill/>
              <a:ln w="28575" cmpd="sng">
                <a:solidFill>
                  <a:srgbClr val="026BA5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>
                  <a:buClrTx/>
                  <a:buSzTx/>
                  <a:buFontTx/>
                </a:pPr>
                <a:r>
                  <a:rPr lang="zh-CN" altLang="en-US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定义：有用功跟总功的比值</a:t>
                </a:r>
              </a:p>
            </p:txBody>
          </p:sp>
          <p:cxnSp>
            <p:nvCxnSpPr>
              <p:cNvPr id="83" name="直接箭头连接符 82"/>
              <p:cNvCxnSpPr/>
              <p:nvPr/>
            </p:nvCxnSpPr>
            <p:spPr>
              <a:xfrm>
                <a:off x="7309410" y="2630166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箭头连接符 83"/>
              <p:cNvCxnSpPr/>
              <p:nvPr/>
            </p:nvCxnSpPr>
            <p:spPr>
              <a:xfrm>
                <a:off x="7312585" y="3867085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322110" y="2623816"/>
                <a:ext cx="0" cy="1256945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6771988" y="3298464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圆角矩形 66"/>
            <p:cNvSpPr/>
            <p:nvPr/>
          </p:nvSpPr>
          <p:spPr>
            <a:xfrm>
              <a:off x="6928750" y="3102233"/>
              <a:ext cx="2747302" cy="91125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公式：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00043" y="4814882"/>
            <a:ext cx="3921162" cy="747582"/>
            <a:chOff x="7274926" y="3600574"/>
            <a:chExt cx="3921162" cy="747582"/>
          </a:xfrm>
        </p:grpSpPr>
        <p:sp>
          <p:nvSpPr>
            <p:cNvPr id="89" name="圆角矩形 88"/>
            <p:cNvSpPr/>
            <p:nvPr/>
          </p:nvSpPr>
          <p:spPr>
            <a:xfrm>
              <a:off x="8044528" y="3600574"/>
              <a:ext cx="3151560" cy="747582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同一滑轮组，物重越大，机械效率越高</a:t>
              </a:r>
            </a:p>
          </p:txBody>
        </p:sp>
        <p:cxnSp>
          <p:nvCxnSpPr>
            <p:cNvPr id="92" name="直接箭头连接符 91"/>
            <p:cNvCxnSpPr/>
            <p:nvPr/>
          </p:nvCxnSpPr>
          <p:spPr>
            <a:xfrm>
              <a:off x="7274926" y="3939472"/>
              <a:ext cx="730807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7708965" y="3285383"/>
            <a:ext cx="1796019" cy="1002545"/>
            <a:chOff x="5845632" y="2626745"/>
            <a:chExt cx="1796019" cy="1002545"/>
          </a:xfrm>
        </p:grpSpPr>
        <p:sp>
          <p:nvSpPr>
            <p:cNvPr id="68" name="文本框 67"/>
            <p:cNvSpPr txBox="1"/>
            <p:nvPr/>
          </p:nvSpPr>
          <p:spPr>
            <a:xfrm>
              <a:off x="5845632" y="2917470"/>
              <a:ext cx="800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ƞ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435982" y="3167625"/>
              <a:ext cx="12056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altLang="en-US" sz="2400" b="1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总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380064" y="2626745"/>
              <a:ext cx="12056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altLang="en-US" sz="2400" b="1" baseline="-25000" dirty="0">
                  <a:latin typeface="黑体" panose="02010609060101010101" pitchFamily="49" charset="-122"/>
                  <a:ea typeface="黑体" panose="02010609060101010101" pitchFamily="49" charset="-122"/>
                </a:rPr>
                <a:t>有</a:t>
              </a: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6325634" y="3179080"/>
              <a:ext cx="905433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18747" y="4869230"/>
            <a:ext cx="1572699" cy="658339"/>
            <a:chOff x="118542" y="795531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7156" y="1412790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8542" y="4005120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54" name="矩形 53"/>
          <p:cNvSpPr/>
          <p:nvPr/>
        </p:nvSpPr>
        <p:spPr>
          <a:xfrm>
            <a:off x="2624135" y="548680"/>
            <a:ext cx="9230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在斜面上将一个重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4.5N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的物体匀速拉到高处，如图所示。沿斜面向上的拉力为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1.8N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，斜面长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1.2m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、高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0.3m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。求这个斜面的机械效率。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209" y="1519847"/>
            <a:ext cx="4575446" cy="1886428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 rot="-60000">
            <a:off x="4932054" y="1002628"/>
            <a:ext cx="93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4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47" name="组合 46"/>
          <p:cNvGrpSpPr/>
          <p:nvPr/>
        </p:nvGrpSpPr>
        <p:grpSpPr>
          <a:xfrm rot="-60000">
            <a:off x="4202738" y="1513287"/>
            <a:ext cx="61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0" name="组合 59"/>
          <p:cNvGrpSpPr/>
          <p:nvPr/>
        </p:nvGrpSpPr>
        <p:grpSpPr>
          <a:xfrm rot="-60000">
            <a:off x="6079589" y="1490136"/>
            <a:ext cx="61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3" name="组合 62"/>
          <p:cNvGrpSpPr/>
          <p:nvPr/>
        </p:nvGrpSpPr>
        <p:grpSpPr>
          <a:xfrm rot="-60000">
            <a:off x="7305008" y="1482484"/>
            <a:ext cx="61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" name="矩形 5"/>
          <p:cNvSpPr/>
          <p:nvPr/>
        </p:nvSpPr>
        <p:spPr>
          <a:xfrm>
            <a:off x="7618761" y="1840382"/>
            <a:ext cx="14702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=4.5N</a:t>
            </a:r>
            <a:endParaRPr lang="zh-CN" altLang="en-US" dirty="0"/>
          </a:p>
        </p:txBody>
      </p:sp>
      <p:sp>
        <p:nvSpPr>
          <p:cNvPr id="66" name="矩形 65"/>
          <p:cNvSpPr/>
          <p:nvPr/>
        </p:nvSpPr>
        <p:spPr>
          <a:xfrm>
            <a:off x="9294623" y="1815235"/>
            <a:ext cx="1152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=1.8N</a:t>
            </a:r>
            <a:endParaRPr lang="zh-CN" altLang="en-US" dirty="0"/>
          </a:p>
        </p:txBody>
      </p:sp>
      <p:sp>
        <p:nvSpPr>
          <p:cNvPr id="67" name="矩形 66"/>
          <p:cNvSpPr/>
          <p:nvPr/>
        </p:nvSpPr>
        <p:spPr>
          <a:xfrm>
            <a:off x="9294623" y="2473660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=1.2m</a:t>
            </a:r>
            <a:endParaRPr lang="zh-CN" altLang="en-US" dirty="0"/>
          </a:p>
        </p:txBody>
      </p:sp>
      <p:sp>
        <p:nvSpPr>
          <p:cNvPr id="68" name="矩形 67"/>
          <p:cNvSpPr/>
          <p:nvPr/>
        </p:nvSpPr>
        <p:spPr>
          <a:xfrm>
            <a:off x="7740512" y="2473660"/>
            <a:ext cx="11352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=0.3m</a:t>
            </a:r>
            <a:endParaRPr lang="zh-CN" altLang="en-US" dirty="0"/>
          </a:p>
        </p:txBody>
      </p:sp>
      <p:sp>
        <p:nvSpPr>
          <p:cNvPr id="69" name="任意多边形 68"/>
          <p:cNvSpPr/>
          <p:nvPr/>
        </p:nvSpPr>
        <p:spPr>
          <a:xfrm>
            <a:off x="3637297" y="3500131"/>
            <a:ext cx="6982475" cy="3238125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endParaRPr lang="zh-CN" altLang="en-US" dirty="0"/>
          </a:p>
        </p:txBody>
      </p:sp>
      <p:grpSp>
        <p:nvGrpSpPr>
          <p:cNvPr id="70" name="组合 69"/>
          <p:cNvGrpSpPr/>
          <p:nvPr/>
        </p:nvGrpSpPr>
        <p:grpSpPr>
          <a:xfrm>
            <a:off x="2986455" y="3231478"/>
            <a:ext cx="1543461" cy="2046058"/>
            <a:chOff x="2766138" y="3864422"/>
            <a:chExt cx="1543461" cy="2046058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72" name="矩形 71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73" name="矩形 72"/>
          <p:cNvSpPr/>
          <p:nvPr/>
        </p:nvSpPr>
        <p:spPr>
          <a:xfrm>
            <a:off x="4620358" y="3808531"/>
            <a:ext cx="5368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把重物直接提升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所做的功为有用功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9165" y="4836484"/>
            <a:ext cx="3825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=1.8N×1.2m=2.16J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616868" y="5303982"/>
            <a:ext cx="3894424" cy="1002545"/>
            <a:chOff x="3637806" y="5884753"/>
            <a:chExt cx="3894424" cy="1002545"/>
          </a:xfrm>
        </p:grpSpPr>
        <p:grpSp>
          <p:nvGrpSpPr>
            <p:cNvPr id="75" name="组合 74"/>
            <p:cNvGrpSpPr/>
            <p:nvPr/>
          </p:nvGrpSpPr>
          <p:grpSpPr>
            <a:xfrm>
              <a:off x="3637806" y="5884753"/>
              <a:ext cx="1796019" cy="1002545"/>
              <a:chOff x="3551064" y="5808115"/>
              <a:chExt cx="1796019" cy="1002545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3551064" y="6098840"/>
                <a:ext cx="8002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ƞ</a:t>
                </a:r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4141414" y="6348995"/>
                <a:ext cx="12056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en-US" sz="2400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总</a:t>
                </a: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4085496" y="5808115"/>
                <a:ext cx="12056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en-US" sz="2400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有</a:t>
                </a:r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>
                <a:off x="4031066" y="6360450"/>
                <a:ext cx="905433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6" name="矩形 75"/>
            <p:cNvSpPr/>
            <p:nvPr/>
          </p:nvSpPr>
          <p:spPr>
            <a:xfrm>
              <a:off x="5049638" y="6206255"/>
              <a:ext cx="3577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499144" y="6410008"/>
              <a:ext cx="12056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2.16J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499588" y="5958240"/>
              <a:ext cx="12056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1.35J</a:t>
              </a:r>
              <a:endParaRPr lang="zh-CN" altLang="en-US" sz="2400" baseline="-25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5437834" y="6437088"/>
              <a:ext cx="94151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6379350" y="6206255"/>
              <a:ext cx="11528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=62.5%</a:t>
              </a:r>
              <a:endPara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611734" y="4288300"/>
            <a:ext cx="5022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所以，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=4.5N×0.3m=1.35J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34187" y="6279090"/>
            <a:ext cx="4980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答：这个斜面的机械效率是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62.5%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6" grpId="0"/>
      <p:bldP spid="66" grpId="1"/>
      <p:bldP spid="67" grpId="0"/>
      <p:bldP spid="67" grpId="1"/>
      <p:bldP spid="68" grpId="0"/>
      <p:bldP spid="68" grpId="1"/>
      <p:bldP spid="69" grpId="0" animBg="1"/>
      <p:bldP spid="73" grpId="0"/>
      <p:bldP spid="8" grpId="0"/>
      <p:bldP spid="10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30329" y="5733256"/>
            <a:ext cx="1572699" cy="658339"/>
            <a:chOff x="118542" y="795531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6056" y="2276872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7156" y="141277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40968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400506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0329" y="4869160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447"/>
            <a:ext cx="12190413" cy="68571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5800" y="2204864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5" y="44625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17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71650" y="273838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能结合实例分析什么是有用功、额外功和总功。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能说出机械效率的含义，知道机械效率是小于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的。能利用机械效率的公式进行简单的计算。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通过实验了解滑轮组机械效率的高低与物体重力的大小有关。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511890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389053" y="3557697"/>
            <a:ext cx="3132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432425" y="4365717"/>
            <a:ext cx="7308000" cy="50514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4589532" y="451688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6425317" y="293473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389053" y="4765444"/>
            <a:ext cx="864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02707" y="1415847"/>
            <a:ext cx="1572904" cy="658425"/>
            <a:chOff x="3142451" y="548680"/>
            <a:chExt cx="1572904" cy="658425"/>
          </a:xfrm>
        </p:grpSpPr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1" name="文本框 1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24" name="文本框 123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35713" y="2275316"/>
            <a:ext cx="1572904" cy="658425"/>
            <a:chOff x="3142451" y="548680"/>
            <a:chExt cx="1572904" cy="658425"/>
          </a:xfrm>
        </p:grpSpPr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7" name="文本框 1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07340" y="3994254"/>
            <a:ext cx="1572904" cy="658425"/>
            <a:chOff x="3142451" y="548680"/>
            <a:chExt cx="1572904" cy="658425"/>
          </a:xfrm>
        </p:grpSpPr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0" name="文本框 1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135713" y="3134785"/>
            <a:ext cx="1572904" cy="658425"/>
            <a:chOff x="3142451" y="548680"/>
            <a:chExt cx="1572904" cy="658425"/>
          </a:xfrm>
        </p:grpSpPr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3" name="文本框 1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52607" y="5713109"/>
            <a:ext cx="1572699" cy="658339"/>
            <a:chOff x="3142451" y="548680"/>
            <a:chExt cx="1572904" cy="658425"/>
          </a:xfrm>
        </p:grpSpPr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6" name="文本框 1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18542" y="4853723"/>
            <a:ext cx="1572699" cy="658339"/>
            <a:chOff x="3142451" y="548680"/>
            <a:chExt cx="1572904" cy="658425"/>
          </a:xfrm>
        </p:grpSpPr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9" name="文本框 13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14677" y="1100221"/>
            <a:ext cx="7571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直接提升物体做功，与使用机械提升物体做功相同吗？</a:t>
            </a:r>
          </a:p>
        </p:txBody>
      </p:sp>
      <p:pic>
        <p:nvPicPr>
          <p:cNvPr id="56" name="Picture 52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69"/>
          <a:stretch/>
        </p:blipFill>
        <p:spPr bwMode="auto">
          <a:xfrm>
            <a:off x="2961204" y="1794682"/>
            <a:ext cx="1208026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" name="组合 74"/>
          <p:cNvGrpSpPr/>
          <p:nvPr/>
        </p:nvGrpSpPr>
        <p:grpSpPr>
          <a:xfrm>
            <a:off x="2678686" y="282929"/>
            <a:ext cx="2522769" cy="689395"/>
            <a:chOff x="6286249" y="3931402"/>
            <a:chExt cx="2522769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2522769" cy="689395"/>
              <a:chOff x="3142878" y="1753554"/>
              <a:chExt cx="2522769" cy="689395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3372405" y="190317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3838859" y="1847621"/>
                <a:ext cx="18267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演示实验</a:t>
                </a:r>
              </a:p>
            </p:txBody>
          </p:sp>
          <p:sp>
            <p:nvSpPr>
              <p:cNvPr id="90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77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9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2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5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6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7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91" name="任意多边形 90"/>
          <p:cNvSpPr/>
          <p:nvPr/>
        </p:nvSpPr>
        <p:spPr>
          <a:xfrm>
            <a:off x="3575826" y="1012138"/>
            <a:ext cx="863260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6732683" y="1058474"/>
            <a:ext cx="1322746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3" name="Picture 52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4"/>
          <a:stretch/>
        </p:blipFill>
        <p:spPr bwMode="auto">
          <a:xfrm>
            <a:off x="4082142" y="1896817"/>
            <a:ext cx="178871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1615772160219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815" end="1679"/>
                </p14:media>
              </p:ext>
            </p:extLst>
          </p:nvPr>
        </p:nvPicPr>
        <p:blipFill rotWithShape="1">
          <a:blip r:embed="rId6"/>
          <a:srcRect t="1862" b="26439"/>
          <a:stretch>
            <a:fillRect/>
          </a:stretch>
        </p:blipFill>
        <p:spPr>
          <a:xfrm>
            <a:off x="5988997" y="2237592"/>
            <a:ext cx="5196983" cy="31575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98" name="组合 97"/>
          <p:cNvGrpSpPr/>
          <p:nvPr/>
        </p:nvGrpSpPr>
        <p:grpSpPr>
          <a:xfrm>
            <a:off x="102707" y="1415847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4" name="文本框 103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35713" y="2275316"/>
            <a:ext cx="1572904" cy="658425"/>
            <a:chOff x="3142451" y="548680"/>
            <a:chExt cx="1572904" cy="658425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07340" y="3994254"/>
            <a:ext cx="1572904" cy="658425"/>
            <a:chOff x="3142451" y="548680"/>
            <a:chExt cx="1572904" cy="658425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35713" y="3134785"/>
            <a:ext cx="1572904" cy="658425"/>
            <a:chOff x="3142451" y="548680"/>
            <a:chExt cx="1572904" cy="658425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4" name="文本框 11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52607" y="5713109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7" name="文本框 1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18542" y="4853723"/>
            <a:ext cx="1572699" cy="658339"/>
            <a:chOff x="3142451" y="548680"/>
            <a:chExt cx="1572904" cy="658425"/>
          </a:xfrm>
        </p:grpSpPr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0" name="文本框 11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0788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3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1" grpId="0" animBg="1"/>
      <p:bldP spid="9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3614677" y="1100221"/>
            <a:ext cx="7571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直接提升物体做功，与使用机械提升物体做功相同吗？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2678686" y="282929"/>
            <a:ext cx="2522769" cy="689395"/>
            <a:chOff x="6286249" y="3931402"/>
            <a:chExt cx="2522769" cy="689395"/>
          </a:xfrm>
        </p:grpSpPr>
        <p:grpSp>
          <p:nvGrpSpPr>
            <p:cNvPr id="76" name="组合 75"/>
            <p:cNvGrpSpPr/>
            <p:nvPr/>
          </p:nvGrpSpPr>
          <p:grpSpPr>
            <a:xfrm>
              <a:off x="6286249" y="3931402"/>
              <a:ext cx="2522769" cy="689395"/>
              <a:chOff x="3142878" y="1753554"/>
              <a:chExt cx="2522769" cy="689395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3372405" y="190317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3838859" y="1847621"/>
                <a:ext cx="18267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演示实验</a:t>
                </a:r>
              </a:p>
            </p:txBody>
          </p:sp>
          <p:sp>
            <p:nvSpPr>
              <p:cNvPr id="90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77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8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9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2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5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6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7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91" name="任意多边形 90"/>
          <p:cNvSpPr/>
          <p:nvPr/>
        </p:nvSpPr>
        <p:spPr>
          <a:xfrm>
            <a:off x="3575826" y="1012138"/>
            <a:ext cx="863260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6732683" y="1058474"/>
            <a:ext cx="1322746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4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292038"/>
              </p:ext>
            </p:extLst>
          </p:nvPr>
        </p:nvGraphicFramePr>
        <p:xfrm>
          <a:off x="3109127" y="5027584"/>
          <a:ext cx="5889171" cy="1143643"/>
        </p:xfrm>
        <a:graphic>
          <a:graphicData uri="http://schemas.openxmlformats.org/drawingml/2006/table">
            <a:tbl>
              <a:tblPr/>
              <a:tblGrid>
                <a:gridCol w="862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0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1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004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直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4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机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60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5" name="任意多边形 94"/>
          <p:cNvSpPr/>
          <p:nvPr/>
        </p:nvSpPr>
        <p:spPr>
          <a:xfrm>
            <a:off x="4988374" y="5555708"/>
            <a:ext cx="909758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8027242" y="5555708"/>
            <a:ext cx="909758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 rot="20849119">
            <a:off x="8828906" y="3756286"/>
            <a:ext cx="2954655" cy="46166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使用任何机械不省功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/>
          <a:srcRect t="2326"/>
          <a:stretch/>
        </p:blipFill>
        <p:spPr>
          <a:xfrm>
            <a:off x="3896279" y="2057024"/>
            <a:ext cx="4005077" cy="2515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0214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>
            <a:off x="4020801" y="3330600"/>
            <a:ext cx="7844628" cy="2744909"/>
          </a:xfrm>
          <a:custGeom>
            <a:avLst/>
            <a:gdLst>
              <a:gd name="connsiteX0" fmla="*/ 427173 w 7182540"/>
              <a:gd name="connsiteY0" fmla="*/ 481263 h 1854304"/>
              <a:gd name="connsiteX1" fmla="*/ 1331948 w 7182540"/>
              <a:gd name="connsiteY1" fmla="*/ 240631 h 1854304"/>
              <a:gd name="connsiteX2" fmla="*/ 2775737 w 7182540"/>
              <a:gd name="connsiteY2" fmla="*/ 211755 h 1854304"/>
              <a:gd name="connsiteX3" fmla="*/ 4075148 w 7182540"/>
              <a:gd name="connsiteY3" fmla="*/ 0 h 1854304"/>
              <a:gd name="connsiteX4" fmla="*/ 5586314 w 7182540"/>
              <a:gd name="connsiteY4" fmla="*/ 211755 h 1854304"/>
              <a:gd name="connsiteX5" fmla="*/ 6924226 w 7182540"/>
              <a:gd name="connsiteY5" fmla="*/ 904774 h 1854304"/>
              <a:gd name="connsiteX6" fmla="*/ 6519965 w 7182540"/>
              <a:gd name="connsiteY6" fmla="*/ 1722922 h 1854304"/>
              <a:gd name="connsiteX7" fmla="*/ 504175 w 7182540"/>
              <a:gd name="connsiteY7" fmla="*/ 1722922 h 1854304"/>
              <a:gd name="connsiteX8" fmla="*/ 427173 w 7182540"/>
              <a:gd name="connsiteY8" fmla="*/ 481263 h 185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82540" h="1854304">
                <a:moveTo>
                  <a:pt x="427173" y="481263"/>
                </a:moveTo>
                <a:cubicBezTo>
                  <a:pt x="565135" y="234215"/>
                  <a:pt x="940521" y="285549"/>
                  <a:pt x="1331948" y="240631"/>
                </a:cubicBezTo>
                <a:cubicBezTo>
                  <a:pt x="1723375" y="195713"/>
                  <a:pt x="2318537" y="251860"/>
                  <a:pt x="2775737" y="211755"/>
                </a:cubicBezTo>
                <a:cubicBezTo>
                  <a:pt x="3232937" y="171650"/>
                  <a:pt x="3606719" y="0"/>
                  <a:pt x="4075148" y="0"/>
                </a:cubicBezTo>
                <a:cubicBezTo>
                  <a:pt x="4543577" y="0"/>
                  <a:pt x="5111468" y="60959"/>
                  <a:pt x="5586314" y="211755"/>
                </a:cubicBezTo>
                <a:cubicBezTo>
                  <a:pt x="6061160" y="362551"/>
                  <a:pt x="6768618" y="652913"/>
                  <a:pt x="6924226" y="904774"/>
                </a:cubicBezTo>
                <a:cubicBezTo>
                  <a:pt x="7079834" y="1156635"/>
                  <a:pt x="7589973" y="1586564"/>
                  <a:pt x="6519965" y="1722922"/>
                </a:cubicBezTo>
                <a:cubicBezTo>
                  <a:pt x="5449957" y="1859280"/>
                  <a:pt x="1513224" y="1933074"/>
                  <a:pt x="504175" y="1722922"/>
                </a:cubicBezTo>
                <a:cubicBezTo>
                  <a:pt x="-504874" y="1512770"/>
                  <a:pt x="289211" y="728311"/>
                  <a:pt x="427173" y="481263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211132" y="3780692"/>
            <a:ext cx="1792418" cy="547436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456261" y="5425149"/>
            <a:ext cx="1512082" cy="54743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511576" y="129074"/>
            <a:ext cx="4095964" cy="899144"/>
            <a:chOff x="2816464" y="403136"/>
            <a:chExt cx="4095964" cy="899144"/>
          </a:xfrm>
        </p:grpSpPr>
        <p:grpSp>
          <p:nvGrpSpPr>
            <p:cNvPr id="61" name="组合 60"/>
            <p:cNvGrpSpPr/>
            <p:nvPr/>
          </p:nvGrpSpPr>
          <p:grpSpPr>
            <a:xfrm>
              <a:off x="2816464" y="403136"/>
              <a:ext cx="4095964" cy="899144"/>
              <a:chOff x="2758541" y="349904"/>
              <a:chExt cx="4095964" cy="899144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4" name="组合 63"/>
              <p:cNvGrpSpPr/>
              <p:nvPr/>
            </p:nvGrpSpPr>
            <p:grpSpPr>
              <a:xfrm>
                <a:off x="2758541" y="349904"/>
                <a:ext cx="4095964" cy="899144"/>
                <a:chOff x="3127094" y="518364"/>
                <a:chExt cx="3140476" cy="689395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3358903" y="667983"/>
                  <a:ext cx="290866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65" name="文本框 64"/>
              <p:cNvSpPr txBox="1"/>
              <p:nvPr/>
            </p:nvSpPr>
            <p:spPr>
              <a:xfrm>
                <a:off x="3723025" y="563189"/>
                <a:ext cx="2933131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有用功和额外功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aphicFrame>
        <p:nvGraphicFramePr>
          <p:cNvPr id="70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06264"/>
              </p:ext>
            </p:extLst>
          </p:nvPr>
        </p:nvGraphicFramePr>
        <p:xfrm>
          <a:off x="4882154" y="1988936"/>
          <a:ext cx="5889171" cy="1143643"/>
        </p:xfrm>
        <a:graphic>
          <a:graphicData uri="http://schemas.openxmlformats.org/drawingml/2006/table">
            <a:tbl>
              <a:tblPr/>
              <a:tblGrid>
                <a:gridCol w="862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0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1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004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直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kumimoji="0" lang="zh-CN" altLang="en-US" sz="24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机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60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882154" y="3868253"/>
            <a:ext cx="63225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有用功：直接对物体所做的功（工作目的）。</a:t>
            </a:r>
          </a:p>
        </p:txBody>
      </p:sp>
      <p:sp>
        <p:nvSpPr>
          <p:cNvPr id="5" name="矩形 4"/>
          <p:cNvSpPr/>
          <p:nvPr/>
        </p:nvSpPr>
        <p:spPr>
          <a:xfrm>
            <a:off x="6651171" y="1988936"/>
            <a:ext cx="1175568" cy="114364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882154" y="4487549"/>
            <a:ext cx="59554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总功：利用机械所做的功（实际付出）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2" name="矩形 71"/>
          <p:cNvSpPr/>
          <p:nvPr/>
        </p:nvSpPr>
        <p:spPr>
          <a:xfrm>
            <a:off x="9595757" y="1973063"/>
            <a:ext cx="1175568" cy="114364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4882154" y="5145974"/>
            <a:ext cx="62301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额外功：由于机械自重和摩擦等因素影响，</a:t>
            </a: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而不得不做的功（无用付出）。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5" name="Picture 2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360" y="1301332"/>
            <a:ext cx="1582738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743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4" grpId="0"/>
      <p:bldP spid="5" grpId="0" animBg="1"/>
      <p:bldP spid="5" grpId="1" animBg="1"/>
      <p:bldP spid="71" grpId="0"/>
      <p:bldP spid="72" grpId="0" animBg="1"/>
      <p:bldP spid="72" grpId="1" animBg="1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142607" y="4955885"/>
            <a:ext cx="1792418" cy="54743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819654" y="4170345"/>
            <a:ext cx="1792418" cy="54743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14350" y="325022"/>
            <a:ext cx="2931282" cy="899144"/>
            <a:chOff x="2816464" y="403136"/>
            <a:chExt cx="2931282" cy="899144"/>
          </a:xfrm>
        </p:grpSpPr>
        <p:grpSp>
          <p:nvGrpSpPr>
            <p:cNvPr id="61" name="组合 60"/>
            <p:cNvGrpSpPr/>
            <p:nvPr/>
          </p:nvGrpSpPr>
          <p:grpSpPr>
            <a:xfrm>
              <a:off x="2816464" y="403136"/>
              <a:ext cx="2931282" cy="899144"/>
              <a:chOff x="2758541" y="349904"/>
              <a:chExt cx="2931282" cy="899144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4" name="组合 63"/>
              <p:cNvGrpSpPr/>
              <p:nvPr/>
            </p:nvGrpSpPr>
            <p:grpSpPr>
              <a:xfrm>
                <a:off x="2758541" y="349904"/>
                <a:ext cx="2931282" cy="899144"/>
                <a:chOff x="3127094" y="518364"/>
                <a:chExt cx="2247486" cy="689395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3358904" y="667983"/>
                  <a:ext cx="201567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65" name="文本框 64"/>
              <p:cNvSpPr txBox="1"/>
              <p:nvPr/>
            </p:nvSpPr>
            <p:spPr>
              <a:xfrm>
                <a:off x="3723026" y="563189"/>
                <a:ext cx="175023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机械效率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3509896" y="1515460"/>
            <a:ext cx="5413661" cy="576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．定义：有用功跟总功的比值。</a:t>
            </a:r>
          </a:p>
        </p:txBody>
      </p:sp>
      <p:sp>
        <p:nvSpPr>
          <p:cNvPr id="47" name="矩形 46"/>
          <p:cNvSpPr/>
          <p:nvPr/>
        </p:nvSpPr>
        <p:spPr>
          <a:xfrm>
            <a:off x="3509895" y="2382809"/>
            <a:ext cx="180690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．公式：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316800" y="2303779"/>
            <a:ext cx="3020426" cy="1489965"/>
            <a:chOff x="6301376" y="3313287"/>
            <a:chExt cx="3020426" cy="148996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1376" y="3313287"/>
              <a:ext cx="3020426" cy="1489965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6830208" y="3636253"/>
              <a:ext cx="1796019" cy="1064100"/>
              <a:chOff x="4840511" y="1993010"/>
              <a:chExt cx="1796019" cy="106410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840511" y="2283735"/>
                <a:ext cx="8002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ƞ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430861" y="2533890"/>
                <a:ext cx="12056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en-US" sz="28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总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374943" y="1993010"/>
                <a:ext cx="12056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en-US" sz="2800" b="1" baseline="-25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有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5320513" y="2545345"/>
                <a:ext cx="905433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 11"/>
          <p:cNvSpPr/>
          <p:nvPr/>
        </p:nvSpPr>
        <p:spPr>
          <a:xfrm>
            <a:off x="3509895" y="4095850"/>
            <a:ext cx="631454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．机械效率用百分数表示。总小于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8" name="矩形 57"/>
          <p:cNvSpPr/>
          <p:nvPr/>
        </p:nvSpPr>
        <p:spPr>
          <a:xfrm>
            <a:off x="3509895" y="4948297"/>
            <a:ext cx="469231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．反映了机械的一种性能。</a:t>
            </a:r>
          </a:p>
        </p:txBody>
      </p:sp>
    </p:spTree>
    <p:extLst>
      <p:ext uri="{BB962C8B-B14F-4D97-AF65-F5344CB8AC3E}">
        <p14:creationId xmlns:p14="http://schemas.microsoft.com/office/powerpoint/2010/main" val="2493707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/>
      <p:bldP spid="12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3599319" y="530716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3608844" y="473566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1" name="矩形 60"/>
          <p:cNvSpPr/>
          <p:nvPr/>
        </p:nvSpPr>
        <p:spPr>
          <a:xfrm>
            <a:off x="4954288" y="629813"/>
            <a:ext cx="3997505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测量滑轮组的机械效率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12848" y="400226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8542" y="2281452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8337" y="3141858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757" y="572298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4862670"/>
            <a:ext cx="1572699" cy="658339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656" y="1421046"/>
            <a:ext cx="3352800" cy="4764024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6455232" y="1800342"/>
            <a:ext cx="1742272" cy="471580"/>
            <a:chOff x="4931228" y="1954872"/>
            <a:chExt cx="7683495" cy="3011964"/>
          </a:xfrm>
        </p:grpSpPr>
        <p:sp>
          <p:nvSpPr>
            <p:cNvPr id="62" name="圆角矩形 61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Rectangle 11"/>
            <p:cNvSpPr>
              <a:spLocks noChangeArrowheads="1"/>
            </p:cNvSpPr>
            <p:nvPr/>
          </p:nvSpPr>
          <p:spPr bwMode="auto">
            <a:xfrm>
              <a:off x="5013797" y="2018193"/>
              <a:ext cx="7600926" cy="2948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实验原理：</a:t>
              </a:r>
            </a:p>
          </p:txBody>
        </p:sp>
      </p:grpSp>
      <p:graphicFrame>
        <p:nvGraphicFramePr>
          <p:cNvPr id="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665022"/>
              </p:ext>
            </p:extLst>
          </p:nvPr>
        </p:nvGraphicFramePr>
        <p:xfrm>
          <a:off x="7649730" y="2338505"/>
          <a:ext cx="2295525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14400" imgH="469800" progId="Equation.DSMT4">
                  <p:embed/>
                </p:oleObj>
              </mc:Choice>
              <mc:Fallback>
                <p:oleObj name="Equation" r:id="rId6" imgW="91440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9730" y="2338505"/>
                        <a:ext cx="2295525" cy="124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5" name="组合 94"/>
          <p:cNvGrpSpPr/>
          <p:nvPr/>
        </p:nvGrpSpPr>
        <p:grpSpPr>
          <a:xfrm>
            <a:off x="6455230" y="3629139"/>
            <a:ext cx="1791965" cy="471580"/>
            <a:chOff x="4931228" y="1954872"/>
            <a:chExt cx="7902642" cy="3011964"/>
          </a:xfrm>
        </p:grpSpPr>
        <p:sp>
          <p:nvSpPr>
            <p:cNvPr id="96" name="圆角矩形 95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820073" cy="2948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实验器材：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63745" y="2344833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917371" y="5521009"/>
            <a:ext cx="555172" cy="53114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9535887" y="2352670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5159828" y="5494641"/>
            <a:ext cx="555172" cy="53114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307288" y="2915673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4626427" y="2383278"/>
            <a:ext cx="555172" cy="141700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文本框 124"/>
          <p:cNvSpPr txBox="1"/>
          <p:nvPr/>
        </p:nvSpPr>
        <p:spPr>
          <a:xfrm>
            <a:off x="9568545" y="2918722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圆角矩形 125"/>
          <p:cNvSpPr/>
          <p:nvPr/>
        </p:nvSpPr>
        <p:spPr>
          <a:xfrm>
            <a:off x="5159828" y="3832755"/>
            <a:ext cx="555172" cy="92976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Rectangle 3"/>
          <p:cNvSpPr txBox="1">
            <a:spLocks noChangeArrowheads="1"/>
          </p:cNvSpPr>
          <p:nvPr/>
        </p:nvSpPr>
        <p:spPr>
          <a:xfrm>
            <a:off x="7091138" y="4234459"/>
            <a:ext cx="5041900" cy="11239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弹簧测力计、刻度尺</a:t>
            </a:r>
            <a:r>
              <a:rPr lang="zh-CN" altLang="en-US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铁架台、滑轮、细线、钩码。</a:t>
            </a:r>
            <a:endParaRPr lang="en-US" altLang="zh-CN" sz="36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107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5" grpId="2" animBg="1"/>
      <p:bldP spid="98" grpId="0"/>
      <p:bldP spid="99" grpId="0" animBg="1"/>
      <p:bldP spid="99" grpId="1" animBg="1"/>
      <p:bldP spid="99" grpId="2" animBg="1"/>
      <p:bldP spid="100" grpId="0"/>
      <p:bldP spid="101" grpId="0" animBg="1"/>
      <p:bldP spid="101" grpId="1" animBg="1"/>
      <p:bldP spid="101" grpId="2" animBg="1"/>
      <p:bldP spid="125" grpId="0"/>
      <p:bldP spid="126" grpId="0" animBg="1"/>
      <p:bldP spid="126" grpId="1" animBg="1"/>
      <p:bldP spid="126" grpId="2" animBg="1"/>
      <p:bldP spid="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3599319" y="530716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3608844" y="473566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1" name="矩形 60"/>
          <p:cNvSpPr/>
          <p:nvPr/>
        </p:nvSpPr>
        <p:spPr>
          <a:xfrm>
            <a:off x="4954288" y="629813"/>
            <a:ext cx="3997505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测量滑轮组的机械效率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12848" y="400226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8542" y="2281452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8337" y="3141858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757" y="572298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4862670"/>
            <a:ext cx="1572699" cy="658339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956" y="1418271"/>
            <a:ext cx="3352800" cy="4764024"/>
          </a:xfrm>
          <a:prstGeom prst="rect">
            <a:avLst/>
          </a:prstGeom>
        </p:spPr>
      </p:pic>
      <p:grpSp>
        <p:nvGrpSpPr>
          <p:cNvPr id="125" name="组合 124"/>
          <p:cNvGrpSpPr/>
          <p:nvPr/>
        </p:nvGrpSpPr>
        <p:grpSpPr>
          <a:xfrm>
            <a:off x="5767781" y="1483139"/>
            <a:ext cx="1742272" cy="471580"/>
            <a:chOff x="4931228" y="1954872"/>
            <a:chExt cx="7683488" cy="3011964"/>
          </a:xfrm>
        </p:grpSpPr>
        <p:sp>
          <p:nvSpPr>
            <p:cNvPr id="126" name="圆角矩形 125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600919" cy="2948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实验步骤：</a:t>
              </a:r>
            </a:p>
          </p:txBody>
        </p:sp>
      </p:grpSp>
      <p:sp>
        <p:nvSpPr>
          <p:cNvPr id="128" name="Text Box 4"/>
          <p:cNvSpPr txBox="1">
            <a:spLocks noChangeArrowheads="1"/>
          </p:cNvSpPr>
          <p:nvPr/>
        </p:nvSpPr>
        <p:spPr bwMode="auto">
          <a:xfrm>
            <a:off x="6360090" y="2135280"/>
            <a:ext cx="55488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如图组装滑轮组，测出钩码的重力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，并记下钩码和绳端的位置。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9" name="Text Box 4"/>
          <p:cNvSpPr txBox="1">
            <a:spLocks noChangeArrowheads="1"/>
          </p:cNvSpPr>
          <p:nvPr/>
        </p:nvSpPr>
        <p:spPr bwMode="auto">
          <a:xfrm>
            <a:off x="6360090" y="3058609"/>
            <a:ext cx="554888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匀速竖直缓慢拉动弹簧测力计，使钩码缓慢上升，测出拉力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，并用刻度尺测出钩码上升的高度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和绳端移动的距离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0" name="组合 129"/>
          <p:cNvGrpSpPr/>
          <p:nvPr/>
        </p:nvGrpSpPr>
        <p:grpSpPr>
          <a:xfrm rot="-60000">
            <a:off x="6695640" y="3519523"/>
            <a:ext cx="399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3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3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33" name="Text Box 4"/>
          <p:cNvSpPr txBox="1">
            <a:spLocks noChangeArrowheads="1"/>
          </p:cNvSpPr>
          <p:nvPr/>
        </p:nvSpPr>
        <p:spPr bwMode="auto">
          <a:xfrm>
            <a:off x="6360090" y="4825492"/>
            <a:ext cx="55488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算出有用功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、总功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、机械效率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ƞ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并填入表格。</a:t>
            </a:r>
            <a:endParaRPr lang="en-US" altLang="zh-CN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4" name="Text Box 4"/>
          <p:cNvSpPr txBox="1">
            <a:spLocks noChangeArrowheads="1"/>
          </p:cNvSpPr>
          <p:nvPr/>
        </p:nvSpPr>
        <p:spPr bwMode="auto">
          <a:xfrm>
            <a:off x="6360090" y="5851742"/>
            <a:ext cx="55488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改变钩码数量，再做两次上面的实验。</a:t>
            </a:r>
            <a:endParaRPr lang="en-US" altLang="zh-CN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01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/>
      <p:bldP spid="133" grpId="0"/>
      <p:bldP spid="1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12848" y="400226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8542" y="2281452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8337" y="3141858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1757" y="572298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8542" y="4862670"/>
            <a:ext cx="1572699" cy="658339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159437"/>
              </p:ext>
            </p:extLst>
          </p:nvPr>
        </p:nvGraphicFramePr>
        <p:xfrm>
          <a:off x="2732310" y="1847368"/>
          <a:ext cx="8817428" cy="2560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95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1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1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1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031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031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钩码所受的重力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zh-CN" sz="2400" i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i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拉力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大小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i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提升高度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绳端移动的距离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有用功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2400" baseline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/J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总功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altLang="zh-CN" sz="2400" baseline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/J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机械效率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ƞ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矩形 31"/>
          <p:cNvSpPr/>
          <p:nvPr/>
        </p:nvSpPr>
        <p:spPr>
          <a:xfrm>
            <a:off x="4954288" y="629813"/>
            <a:ext cx="3997505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测量滑轮组的机械效率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732310" y="1166320"/>
            <a:ext cx="1742272" cy="471580"/>
            <a:chOff x="4931228" y="1954872"/>
            <a:chExt cx="7683488" cy="3011964"/>
          </a:xfrm>
        </p:grpSpPr>
        <p:sp>
          <p:nvSpPr>
            <p:cNvPr id="34" name="圆角矩形 33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600919" cy="2948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实验表格：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51033" y="4660689"/>
            <a:ext cx="1742272" cy="471580"/>
            <a:chOff x="4931228" y="1954872"/>
            <a:chExt cx="7683488" cy="3011964"/>
          </a:xfrm>
        </p:grpSpPr>
        <p:sp>
          <p:nvSpPr>
            <p:cNvPr id="38" name="圆角矩形 37"/>
            <p:cNvSpPr/>
            <p:nvPr/>
          </p:nvSpPr>
          <p:spPr>
            <a:xfrm>
              <a:off x="4931228" y="1954872"/>
              <a:ext cx="6816921" cy="3011964"/>
            </a:xfrm>
            <a:prstGeom prst="roundRect">
              <a:avLst>
                <a:gd name="adj" fmla="val 7880"/>
              </a:avLst>
            </a:prstGeom>
            <a:noFill/>
            <a:ln w="19050">
              <a:solidFill>
                <a:srgbClr val="6B66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Rectangle 11"/>
            <p:cNvSpPr>
              <a:spLocks noChangeArrowheads="1"/>
            </p:cNvSpPr>
            <p:nvPr/>
          </p:nvSpPr>
          <p:spPr bwMode="auto">
            <a:xfrm>
              <a:off x="5013797" y="2018192"/>
              <a:ext cx="7600919" cy="2948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实验结论：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505196" y="5395183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同一滑轮组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，物重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越大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，机械效率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越高。</a:t>
            </a:r>
          </a:p>
        </p:txBody>
      </p:sp>
    </p:spTree>
    <p:extLst>
      <p:ext uri="{BB962C8B-B14F-4D97-AF65-F5344CB8AC3E}">
        <p14:creationId xmlns:p14="http://schemas.microsoft.com/office/powerpoint/2010/main" val="1335436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4664</TotalTime>
  <Words>1157</Words>
  <Application>Microsoft Office PowerPoint</Application>
  <PresentationFormat>宽屏</PresentationFormat>
  <Paragraphs>275</Paragraphs>
  <Slides>15</Slides>
  <Notes>12</Notes>
  <HiddenSlides>0</HiddenSlides>
  <MMClips>1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Wingdings</vt:lpstr>
      <vt:lpstr>主题1</vt:lpstr>
      <vt:lpstr>Office 主题</vt:lpstr>
      <vt:lpstr>Equation</vt:lpstr>
      <vt:lpstr>第十二章 简单机械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Administrator</cp:lastModifiedBy>
  <cp:revision>930</cp:revision>
  <cp:lastPrinted>2021-03-01T08:24:18Z</cp:lastPrinted>
  <dcterms:created xsi:type="dcterms:W3CDTF">2018-12-13T05:08:29Z</dcterms:created>
  <dcterms:modified xsi:type="dcterms:W3CDTF">2024-01-25T10:33:19Z</dcterms:modified>
</cp:coreProperties>
</file>